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64"/>
    <p:restoredTop sz="94719"/>
  </p:normalViewPr>
  <p:slideViewPr>
    <p:cSldViewPr snapToGrid="0">
      <p:cViewPr>
        <p:scale>
          <a:sx n="100" d="100"/>
          <a:sy n="100" d="100"/>
        </p:scale>
        <p:origin x="904" y="6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11808" y="3428998"/>
            <a:ext cx="5518066" cy="2268559"/>
          </a:xfrm>
        </p:spPr>
        <p:txBody>
          <a:bodyPr anchor="t">
            <a:normAutofit/>
          </a:bodyPr>
          <a:lstStyle>
            <a:lvl1pPr algn="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72274" y="2268786"/>
            <a:ext cx="5357600" cy="1160213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3A824-1A51-4B26-AD58-A6D8E14F6C04}" type="datetimeFigureOut">
              <a:rPr lang="en-US" dirty="0"/>
              <a:t>10/15/25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Ins="45720"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>
            <a:off x="2194236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4091" cy="107722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7E33E-8B18-4087-B112-809917729534}" type="datetimeFigureOut">
              <a:rPr lang="en-US" dirty="0"/>
              <a:t>10/15/25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 rot="5400000">
            <a:off x="10337141" y="416061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39380" y="805818"/>
            <a:ext cx="1326519" cy="524412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608751" y="970410"/>
            <a:ext cx="6466903" cy="507953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FE419-2371-464F-8239-3959401C3561}" type="datetimeFigureOut">
              <a:rPr lang="en-US" dirty="0"/>
              <a:t>10/15/25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162C4-EDD9-4389-A98B-B87ECEA2A816}" type="datetimeFigureOut">
              <a:rPr lang="en-US" dirty="0"/>
              <a:t>10/15/25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194943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TextBox 10"/>
          <p:cNvSpPr txBox="1"/>
          <p:nvPr/>
        </p:nvSpPr>
        <p:spPr>
          <a:xfrm>
            <a:off x="2191843" y="296258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3147254"/>
            <a:ext cx="7956560" cy="1424746"/>
          </a:xfrm>
        </p:spPr>
        <p:txBody>
          <a:bodyPr anchor="t">
            <a:normAutofit/>
          </a:bodyPr>
          <a:lstStyle>
            <a:lvl1pPr algn="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968" y="2268786"/>
            <a:ext cx="7791931" cy="878468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059C3-6A89-4494-99FF-5A4D6FFD50EB}" type="datetimeFigureOut">
              <a:rPr lang="en-US" dirty="0"/>
              <a:t>10/15/25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7"/>
            <a:ext cx="7950984" cy="10817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05374" y="2052116"/>
            <a:ext cx="3891960" cy="39978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66636" y="2052114"/>
            <a:ext cx="3894222" cy="39978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4B2F-12DE-47F5-8894-472B206D2E1E}" type="datetimeFigureOut">
              <a:rPr lang="en-US" dirty="0"/>
              <a:t>10/15/25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196172" y="641223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TextBox 11"/>
          <p:cNvSpPr txBox="1"/>
          <p:nvPr/>
        </p:nvSpPr>
        <p:spPr>
          <a:xfrm>
            <a:off x="2193650" y="636424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8"/>
            <a:ext cx="7956560" cy="107834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9285" y="2052115"/>
            <a:ext cx="3896467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09285" y="2851331"/>
            <a:ext cx="3893623" cy="30714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66634" y="2052115"/>
            <a:ext cx="3899798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66635" y="2851331"/>
            <a:ext cx="3899798" cy="30714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0E46F-7819-4ACF-B48B-48222C2ACC88}" type="datetimeFigureOut">
              <a:rPr lang="en-US" dirty="0"/>
              <a:t>10/15/25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F3416-4057-4DAA-829D-4CA07428D088}" type="datetimeFigureOut">
              <a:rPr lang="en-US" dirty="0"/>
              <a:t>10/15/25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196172" y="64122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D9284-D300-4297-87F7-E791DCC15DB1}" type="datetimeFigureOut">
              <a:rPr lang="en-US" dirty="0"/>
              <a:t>10/15/25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TextBox 9"/>
          <p:cNvSpPr txBox="1"/>
          <p:nvPr/>
        </p:nvSpPr>
        <p:spPr>
          <a:xfrm>
            <a:off x="1554154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0323" y="1282451"/>
            <a:ext cx="2664361" cy="1903241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154" y="805818"/>
            <a:ext cx="5446278" cy="52441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6154"/>
            <a:ext cx="2664361" cy="2386397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25BB-DA17-4BA0-B3C8-3AC3ABC827E6}" type="datetimeFigureOut">
              <a:rPr lang="en-US" dirty="0"/>
              <a:t>10/15/25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47062" y="3229"/>
            <a:ext cx="4629734" cy="6858000"/>
          </a:xfrm>
          <a:solidFill>
            <a:schemeClr val="tx1">
              <a:alpha val="10000"/>
            </a:schemeClr>
          </a:solidFill>
          <a:ln w="9525" cap="sq">
            <a:noFill/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54686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241" y="1282452"/>
            <a:ext cx="3970986" cy="1900473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2928"/>
            <a:ext cx="3971874" cy="2386394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C4C9A-3960-41CF-A4E9-2A8FB932454B}" type="datetimeFigureOut">
              <a:rPr lang="en-US" dirty="0"/>
              <a:t>10/15/25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599" y="2052116"/>
            <a:ext cx="7796540" cy="3997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</p:spPr>
        <p:txBody>
          <a:bodyPr vert="horz" lIns="91440" tIns="18288" rIns="91440" bIns="45720" rtlCol="0" anchor="t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3CBC1C18-307B-4F68-A007-B5B542270E8D}" type="datetimeFigureOut">
              <a:rPr lang="en-US" dirty="0"/>
              <a:t>10/15/25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</p:spPr>
        <p:txBody>
          <a:bodyPr vert="horz" lIns="91440" tIns="45720" rIns="91440" bIns="18288" rtlCol="0" anchor="b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8407" y="164592"/>
            <a:ext cx="636727" cy="322851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34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344488" indent="-344488" algn="l" defTabSz="914400" rtl="0" eaLnBrk="1" latinLnBrk="0" hangingPunct="1">
        <a:lnSpc>
          <a:spcPct val="120000"/>
        </a:lnSpc>
        <a:spcBef>
          <a:spcPts val="10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953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588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7097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1732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642616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108960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575304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04164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jp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4925B1-621A-3785-4BA6-097C2A1DE63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Machine Learning Take 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E8B0A4-C616-B554-FA55-22DDF8F8B78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Joseph Lanser</a:t>
            </a:r>
          </a:p>
        </p:txBody>
      </p:sp>
    </p:spTree>
    <p:extLst>
      <p:ext uri="{BB962C8B-B14F-4D97-AF65-F5344CB8AC3E}">
        <p14:creationId xmlns:p14="http://schemas.microsoft.com/office/powerpoint/2010/main" val="6854765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01AF5FBB-9FDC-4D75-9DD6-DAF01ED197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33BBBE6-F4CF-483E-BA74-B51421B4D9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4C790028-99AE-4AE4-8269-9913E2D506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6936A2A-FE08-4EE0-A409-3EF3FA244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1F0989E-BFBB-43E4-927B-2C51C7AE26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ACA2469-91AA-459B-A5DD-8FFC0F70E0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7860FD2-CA19-4064-AA6F-68050C3D20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4943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8CD557CE-2AB8-44E1-AABA-A21D2274F3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58DCB6E5-A344-4A17-A353-EC4D71E6C4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4D82F4F2-6117-4CCD-94A7-4AFD603EC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3CCA9FB2-FFC7-4B6D-8E30-9D2CC14E7D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CF6D6F6-E7F9-4521-BD22-74A61D8ED8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B566E74-1425-46AC-885D-D2DAEE365F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F02AC3-CDD0-96BF-76AA-E34D6441D4D3}"/>
              </a:ext>
            </a:extLst>
          </p:cNvPr>
          <p:cNvSpPr txBox="1"/>
          <p:nvPr/>
        </p:nvSpPr>
        <p:spPr>
          <a:xfrm>
            <a:off x="1172451" y="178130"/>
            <a:ext cx="4651619" cy="65528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110000"/>
              </a:lnSpc>
              <a:spcBef>
                <a:spcPts val="1400"/>
              </a:spcBef>
              <a:spcAft>
                <a:spcPts val="600"/>
              </a:spcAft>
              <a:buClr>
                <a:schemeClr val="accent6"/>
              </a:buClr>
              <a:buSzPct val="90000"/>
            </a:pPr>
            <a:r>
              <a:rPr lang="en-US" sz="2000" b="1" i="0" u="none" strike="noStrike" dirty="0"/>
              <a:t>Headline takeaways:</a:t>
            </a:r>
            <a:endParaRPr lang="en-US" sz="2000" b="1" dirty="0"/>
          </a:p>
          <a:p>
            <a:pPr defTabSz="914400" fontAlgn="base">
              <a:lnSpc>
                <a:spcPct val="110000"/>
              </a:lnSpc>
              <a:spcBef>
                <a:spcPts val="12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</a:pPr>
            <a:r>
              <a:rPr lang="en-US" sz="2000" b="1" i="0" u="none" strike="noStrike" dirty="0"/>
              <a:t>RF generalizes better</a:t>
            </a:r>
            <a:r>
              <a:rPr lang="en-US" sz="2000" b="0" i="0" u="none" strike="noStrike" dirty="0"/>
              <a:t> on </a:t>
            </a:r>
            <a:r>
              <a:rPr lang="en-US" sz="2000" dirty="0"/>
              <a:t>the</a:t>
            </a:r>
            <a:r>
              <a:rPr lang="en-US" sz="2000" b="0" i="0" u="none" strike="noStrike" dirty="0"/>
              <a:t> 33% holdout (higher test AUC/accuracy).</a:t>
            </a:r>
          </a:p>
          <a:p>
            <a:pPr defTabSz="914400" fontAlgn="base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</a:pPr>
            <a:r>
              <a:rPr lang="en-US" sz="2000" b="1" i="0" u="none" strike="noStrike" dirty="0"/>
              <a:t>GB is much stronger in training</a:t>
            </a:r>
            <a:r>
              <a:rPr lang="en-US" sz="2000" b="0" i="0" u="none" strike="noStrike" dirty="0"/>
              <a:t> (very high AUC) but </a:t>
            </a:r>
            <a:r>
              <a:rPr lang="en-US" sz="2000" b="1" i="0" u="none" strike="noStrike" dirty="0"/>
              <a:t>drops on test</a:t>
            </a:r>
            <a:r>
              <a:rPr lang="en-US" sz="2000" b="0" i="0" u="none" strike="noStrike" dirty="0"/>
              <a:t> → clear overfitting with current settings.</a:t>
            </a:r>
          </a:p>
          <a:p>
            <a:pPr defTabSz="914400" fontAlgn="base">
              <a:lnSpc>
                <a:spcPct val="110000"/>
              </a:lnSpc>
              <a:spcBef>
                <a:spcPts val="12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</a:pPr>
            <a:r>
              <a:rPr lang="en-US" sz="2000" b="0" i="0" u="none" strike="noStrike" dirty="0"/>
              <a:t>I think GB is going to be a better choice than RF for this circumstance, we just need to dial in the variables and methodology to not overfit in training.</a:t>
            </a:r>
          </a:p>
        </p:txBody>
      </p:sp>
      <p:pic>
        <p:nvPicPr>
          <p:cNvPr id="7" name="Graphic 6" descr="Bow">
            <a:extLst>
              <a:ext uri="{FF2B5EF4-FFF2-40B4-BE49-F238E27FC236}">
                <a16:creationId xmlns:a16="http://schemas.microsoft.com/office/drawing/2014/main" id="{F67AB859-EAE7-382E-54A5-1E79DEAF7F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094766" y="1103522"/>
            <a:ext cx="4651619" cy="4651619"/>
          </a:xfrm>
          <a:prstGeom prst="rect">
            <a:avLst/>
          </a:prstGeom>
          <a:ln>
            <a:gradFill flip="none" rotWithShape="1">
              <a:gsLst>
                <a:gs pos="86000">
                  <a:schemeClr val="accent6">
                    <a:lumMod val="67000"/>
                  </a:schemeClr>
                </a:gs>
                <a:gs pos="20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effectLst>
            <a:innerShdw blurRad="127000">
              <a:prstClr val="black">
                <a:alpha val="90000"/>
              </a:prstClr>
            </a:innerShdw>
          </a:effectLst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06858379-D070-40E4-8A3D-F29E90C5C7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3807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DBBA26C-89C3-411F-9753-606A413F89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EAD2215-6311-4D1C-B6B5-F57CB6BFCB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BA5DE79-30D1-4A10-8DB9-0A6E523A97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ABD0D63-D23F-4AE7-8270-4185EF9C1C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5B0B43F-2CE7-4C6C-BABC-EE342B3282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5459F07-63F9-48CF-B725-A873C4BC3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4B83E1E-DAC1-4851-84FF-D6FE1649DE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4943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8F3CF990-ACB8-443A-BB74-D36EC8A00B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601900C-265D-4146-A578-477541E3DF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00B98862-BEE1-44FB-A335-A1B9106B4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  <a:noFill/>
        </p:spPr>
      </p:pic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65F94F98-3A57-49AA-838E-91AAF600B6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678519" y="-1660968"/>
            <a:ext cx="5838229" cy="11188733"/>
          </a:xfrm>
          <a:custGeom>
            <a:avLst/>
            <a:gdLst>
              <a:gd name="connsiteX0" fmla="*/ 0 w 7821919"/>
              <a:gd name="connsiteY0" fmla="*/ 0 h 6858000"/>
              <a:gd name="connsiteX1" fmla="*/ 6983367 w 7821919"/>
              <a:gd name="connsiteY1" fmla="*/ 0 h 6858000"/>
              <a:gd name="connsiteX2" fmla="*/ 6982269 w 7821919"/>
              <a:gd name="connsiteY2" fmla="*/ 1331 h 6858000"/>
              <a:gd name="connsiteX3" fmla="*/ 6833782 w 7821919"/>
              <a:gd name="connsiteY3" fmla="*/ 487443 h 6858000"/>
              <a:gd name="connsiteX4" fmla="*/ 6851446 w 7821919"/>
              <a:gd name="connsiteY4" fmla="*/ 662666 h 6858000"/>
              <a:gd name="connsiteX5" fmla="*/ 6857532 w 7821919"/>
              <a:gd name="connsiteY5" fmla="*/ 686333 h 6858000"/>
              <a:gd name="connsiteX6" fmla="*/ 6806927 w 7821919"/>
              <a:gd name="connsiteY6" fmla="*/ 699345 h 6858000"/>
              <a:gd name="connsiteX7" fmla="*/ 5555365 w 7821919"/>
              <a:gd name="connsiteY7" fmla="*/ 2400515 h 6858000"/>
              <a:gd name="connsiteX8" fmla="*/ 7336617 w 7821919"/>
              <a:gd name="connsiteY8" fmla="*/ 4181767 h 6858000"/>
              <a:gd name="connsiteX9" fmla="*/ 7452815 w 7821919"/>
              <a:gd name="connsiteY9" fmla="*/ 4175900 h 6858000"/>
              <a:gd name="connsiteX10" fmla="*/ 7437456 w 7821919"/>
              <a:gd name="connsiteY10" fmla="*/ 4225378 h 6858000"/>
              <a:gd name="connsiteX11" fmla="*/ 7428275 w 7821919"/>
              <a:gd name="connsiteY11" fmla="*/ 4316448 h 6858000"/>
              <a:gd name="connsiteX12" fmla="*/ 7789089 w 7821919"/>
              <a:gd name="connsiteY12" fmla="*/ 4759152 h 6858000"/>
              <a:gd name="connsiteX13" fmla="*/ 7821919 w 7821919"/>
              <a:gd name="connsiteY13" fmla="*/ 4762461 h 6858000"/>
              <a:gd name="connsiteX14" fmla="*/ 7809638 w 7821919"/>
              <a:gd name="connsiteY14" fmla="*/ 4785088 h 6858000"/>
              <a:gd name="connsiteX15" fmla="*/ 7794661 w 7821919"/>
              <a:gd name="connsiteY15" fmla="*/ 4833335 h 6858000"/>
              <a:gd name="connsiteX16" fmla="*/ 7524776 w 7821919"/>
              <a:gd name="connsiteY16" fmla="*/ 4917113 h 6858000"/>
              <a:gd name="connsiteX17" fmla="*/ 6642110 w 7821919"/>
              <a:gd name="connsiteY17" fmla="*/ 6248746 h 6858000"/>
              <a:gd name="connsiteX18" fmla="*/ 6755682 w 7821919"/>
              <a:gd name="connsiteY18" fmla="*/ 6811285 h 6858000"/>
              <a:gd name="connsiteX19" fmla="*/ 6778185 w 7821919"/>
              <a:gd name="connsiteY19" fmla="*/ 6858000 h 6858000"/>
              <a:gd name="connsiteX20" fmla="*/ 0 w 7821919"/>
              <a:gd name="connsiteY2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821919" h="6858000">
                <a:moveTo>
                  <a:pt x="0" y="0"/>
                </a:moveTo>
                <a:lnTo>
                  <a:pt x="6983367" y="0"/>
                </a:lnTo>
                <a:lnTo>
                  <a:pt x="6982269" y="1331"/>
                </a:lnTo>
                <a:cubicBezTo>
                  <a:pt x="6888522" y="140095"/>
                  <a:pt x="6833782" y="307376"/>
                  <a:pt x="6833782" y="487443"/>
                </a:cubicBezTo>
                <a:cubicBezTo>
                  <a:pt x="6833782" y="547466"/>
                  <a:pt x="6839864" y="606067"/>
                  <a:pt x="6851446" y="662666"/>
                </a:cubicBezTo>
                <a:lnTo>
                  <a:pt x="6857532" y="686333"/>
                </a:lnTo>
                <a:lnTo>
                  <a:pt x="6806927" y="699345"/>
                </a:lnTo>
                <a:cubicBezTo>
                  <a:pt x="6081835" y="924872"/>
                  <a:pt x="5555365" y="1601212"/>
                  <a:pt x="5555365" y="2400515"/>
                </a:cubicBezTo>
                <a:cubicBezTo>
                  <a:pt x="5555365" y="3384273"/>
                  <a:pt x="6352859" y="4181767"/>
                  <a:pt x="7336617" y="4181767"/>
                </a:cubicBezTo>
                <a:lnTo>
                  <a:pt x="7452815" y="4175900"/>
                </a:lnTo>
                <a:lnTo>
                  <a:pt x="7437456" y="4225378"/>
                </a:lnTo>
                <a:cubicBezTo>
                  <a:pt x="7431436" y="4254794"/>
                  <a:pt x="7428275" y="4285252"/>
                  <a:pt x="7428275" y="4316448"/>
                </a:cubicBezTo>
                <a:cubicBezTo>
                  <a:pt x="7428275" y="4534821"/>
                  <a:pt x="7583172" y="4717015"/>
                  <a:pt x="7789089" y="4759152"/>
                </a:cubicBezTo>
                <a:lnTo>
                  <a:pt x="7821919" y="4762461"/>
                </a:lnTo>
                <a:lnTo>
                  <a:pt x="7809638" y="4785088"/>
                </a:lnTo>
                <a:lnTo>
                  <a:pt x="7794661" y="4833335"/>
                </a:lnTo>
                <a:lnTo>
                  <a:pt x="7524776" y="4917113"/>
                </a:lnTo>
                <a:cubicBezTo>
                  <a:pt x="7006070" y="5136507"/>
                  <a:pt x="6642110" y="5650122"/>
                  <a:pt x="6642110" y="6248746"/>
                </a:cubicBezTo>
                <a:cubicBezTo>
                  <a:pt x="6642110" y="6448287"/>
                  <a:pt x="6682550" y="6638383"/>
                  <a:pt x="6755682" y="6811285"/>
                </a:cubicBezTo>
                <a:lnTo>
                  <a:pt x="6778185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25000">
                <a:schemeClr val="accent1">
                  <a:alpha val="0"/>
                </a:schemeClr>
              </a:gs>
              <a:gs pos="100000">
                <a:schemeClr val="accent1">
                  <a:alpha val="75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7185CF21-0594-48C0-9F3E-254D6BCE9D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" y="0"/>
            <a:ext cx="12189867" cy="6858000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41F8C064-2DC5-4758-B49C-76BFF64052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solidFill>
            <a:schemeClr val="tx2">
              <a:lumMod val="1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FBD68200-BC03-4015-860B-CD5C30CD76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3542" y="0"/>
            <a:ext cx="7875912" cy="6858000"/>
          </a:xfrm>
          <a:custGeom>
            <a:avLst/>
            <a:gdLst>
              <a:gd name="connsiteX0" fmla="*/ 0 w 7821919"/>
              <a:gd name="connsiteY0" fmla="*/ 0 h 6858000"/>
              <a:gd name="connsiteX1" fmla="*/ 6983367 w 7821919"/>
              <a:gd name="connsiteY1" fmla="*/ 0 h 6858000"/>
              <a:gd name="connsiteX2" fmla="*/ 6982269 w 7821919"/>
              <a:gd name="connsiteY2" fmla="*/ 1331 h 6858000"/>
              <a:gd name="connsiteX3" fmla="*/ 6833782 w 7821919"/>
              <a:gd name="connsiteY3" fmla="*/ 487443 h 6858000"/>
              <a:gd name="connsiteX4" fmla="*/ 6851446 w 7821919"/>
              <a:gd name="connsiteY4" fmla="*/ 662666 h 6858000"/>
              <a:gd name="connsiteX5" fmla="*/ 6857532 w 7821919"/>
              <a:gd name="connsiteY5" fmla="*/ 686333 h 6858000"/>
              <a:gd name="connsiteX6" fmla="*/ 6806927 w 7821919"/>
              <a:gd name="connsiteY6" fmla="*/ 699345 h 6858000"/>
              <a:gd name="connsiteX7" fmla="*/ 5555365 w 7821919"/>
              <a:gd name="connsiteY7" fmla="*/ 2400515 h 6858000"/>
              <a:gd name="connsiteX8" fmla="*/ 7336617 w 7821919"/>
              <a:gd name="connsiteY8" fmla="*/ 4181767 h 6858000"/>
              <a:gd name="connsiteX9" fmla="*/ 7452815 w 7821919"/>
              <a:gd name="connsiteY9" fmla="*/ 4175900 h 6858000"/>
              <a:gd name="connsiteX10" fmla="*/ 7437456 w 7821919"/>
              <a:gd name="connsiteY10" fmla="*/ 4225378 h 6858000"/>
              <a:gd name="connsiteX11" fmla="*/ 7428275 w 7821919"/>
              <a:gd name="connsiteY11" fmla="*/ 4316448 h 6858000"/>
              <a:gd name="connsiteX12" fmla="*/ 7789089 w 7821919"/>
              <a:gd name="connsiteY12" fmla="*/ 4759152 h 6858000"/>
              <a:gd name="connsiteX13" fmla="*/ 7821919 w 7821919"/>
              <a:gd name="connsiteY13" fmla="*/ 4762461 h 6858000"/>
              <a:gd name="connsiteX14" fmla="*/ 7809638 w 7821919"/>
              <a:gd name="connsiteY14" fmla="*/ 4785088 h 6858000"/>
              <a:gd name="connsiteX15" fmla="*/ 7794661 w 7821919"/>
              <a:gd name="connsiteY15" fmla="*/ 4833335 h 6858000"/>
              <a:gd name="connsiteX16" fmla="*/ 7524776 w 7821919"/>
              <a:gd name="connsiteY16" fmla="*/ 4917113 h 6858000"/>
              <a:gd name="connsiteX17" fmla="*/ 6642110 w 7821919"/>
              <a:gd name="connsiteY17" fmla="*/ 6248746 h 6858000"/>
              <a:gd name="connsiteX18" fmla="*/ 6755682 w 7821919"/>
              <a:gd name="connsiteY18" fmla="*/ 6811285 h 6858000"/>
              <a:gd name="connsiteX19" fmla="*/ 6778185 w 7821919"/>
              <a:gd name="connsiteY19" fmla="*/ 6858000 h 6858000"/>
              <a:gd name="connsiteX20" fmla="*/ 0 w 7821919"/>
              <a:gd name="connsiteY2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821919" h="6858000">
                <a:moveTo>
                  <a:pt x="0" y="0"/>
                </a:moveTo>
                <a:lnTo>
                  <a:pt x="6983367" y="0"/>
                </a:lnTo>
                <a:lnTo>
                  <a:pt x="6982269" y="1331"/>
                </a:lnTo>
                <a:cubicBezTo>
                  <a:pt x="6888522" y="140095"/>
                  <a:pt x="6833782" y="307376"/>
                  <a:pt x="6833782" y="487443"/>
                </a:cubicBezTo>
                <a:cubicBezTo>
                  <a:pt x="6833782" y="547466"/>
                  <a:pt x="6839864" y="606067"/>
                  <a:pt x="6851446" y="662666"/>
                </a:cubicBezTo>
                <a:lnTo>
                  <a:pt x="6857532" y="686333"/>
                </a:lnTo>
                <a:lnTo>
                  <a:pt x="6806927" y="699345"/>
                </a:lnTo>
                <a:cubicBezTo>
                  <a:pt x="6081835" y="924872"/>
                  <a:pt x="5555365" y="1601212"/>
                  <a:pt x="5555365" y="2400515"/>
                </a:cubicBezTo>
                <a:cubicBezTo>
                  <a:pt x="5555365" y="3384273"/>
                  <a:pt x="6352859" y="4181767"/>
                  <a:pt x="7336617" y="4181767"/>
                </a:cubicBezTo>
                <a:lnTo>
                  <a:pt x="7452815" y="4175900"/>
                </a:lnTo>
                <a:lnTo>
                  <a:pt x="7437456" y="4225378"/>
                </a:lnTo>
                <a:cubicBezTo>
                  <a:pt x="7431436" y="4254794"/>
                  <a:pt x="7428275" y="4285252"/>
                  <a:pt x="7428275" y="4316448"/>
                </a:cubicBezTo>
                <a:cubicBezTo>
                  <a:pt x="7428275" y="4534821"/>
                  <a:pt x="7583172" y="4717015"/>
                  <a:pt x="7789089" y="4759152"/>
                </a:cubicBezTo>
                <a:lnTo>
                  <a:pt x="7821919" y="4762461"/>
                </a:lnTo>
                <a:lnTo>
                  <a:pt x="7809638" y="4785088"/>
                </a:lnTo>
                <a:lnTo>
                  <a:pt x="7794661" y="4833335"/>
                </a:lnTo>
                <a:lnTo>
                  <a:pt x="7524776" y="4917113"/>
                </a:lnTo>
                <a:cubicBezTo>
                  <a:pt x="7006070" y="5136507"/>
                  <a:pt x="6642110" y="5650122"/>
                  <a:pt x="6642110" y="6248746"/>
                </a:cubicBezTo>
                <a:cubicBezTo>
                  <a:pt x="6642110" y="6448287"/>
                  <a:pt x="6682550" y="6638383"/>
                  <a:pt x="6755682" y="6811285"/>
                </a:cubicBezTo>
                <a:lnTo>
                  <a:pt x="6778185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15000">
                <a:schemeClr val="bg2">
                  <a:alpha val="0"/>
                </a:schemeClr>
              </a:gs>
              <a:gs pos="100000">
                <a:schemeClr val="bg2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0B5529D-5CAA-4BF2-B5C9-34705E7661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59909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332A6F87-AC28-4AA8-B8A6-AEBC67BD0D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47567" y="421698"/>
            <a:ext cx="967148" cy="967148"/>
          </a:xfrm>
          <a:prstGeom prst="ellipse">
            <a:avLst/>
          </a:prstGeom>
          <a:gradFill>
            <a:gsLst>
              <a:gs pos="0">
                <a:schemeClr val="bg2">
                  <a:alpha val="0"/>
                </a:schemeClr>
              </a:gs>
              <a:gs pos="100000">
                <a:schemeClr val="accent1">
                  <a:alpha val="21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AECFEC2-09D7-9EFD-ADFD-8921CD50C96A}"/>
              </a:ext>
            </a:extLst>
          </p:cNvPr>
          <p:cNvSpPr txBox="1"/>
          <p:nvPr/>
        </p:nvSpPr>
        <p:spPr>
          <a:xfrm>
            <a:off x="2256639" y="2052116"/>
            <a:ext cx="6572814" cy="399782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914400">
              <a:lnSpc>
                <a:spcPct val="120000"/>
              </a:lnSpc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</a:pPr>
            <a:r>
              <a:rPr lang="en-US" dirty="0"/>
              <a:t>Step 1: Further clean code to include only the variables I want to use for ML</a:t>
            </a:r>
          </a:p>
          <a:p>
            <a:pPr defTabSz="914400">
              <a:lnSpc>
                <a:spcPct val="120000"/>
              </a:lnSpc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</a:pPr>
            <a:r>
              <a:rPr lang="en-US" dirty="0"/>
              <a:t>Step 2: Code monthly case start dummies</a:t>
            </a:r>
          </a:p>
          <a:p>
            <a:pPr defTabSz="914400">
              <a:lnSpc>
                <a:spcPct val="120000"/>
              </a:lnSpc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</a:pPr>
            <a:r>
              <a:rPr lang="en-US" dirty="0"/>
              <a:t>Step 3: Decide what I want to segment, or leave </a:t>
            </a:r>
            <a:r>
              <a:rPr lang="en-US" dirty="0" err="1"/>
              <a:t>contuois</a:t>
            </a:r>
            <a:endParaRPr lang="en-US" dirty="0"/>
          </a:p>
          <a:p>
            <a:pPr lvl="1" defTabSz="914400">
              <a:lnSpc>
                <a:spcPct val="120000"/>
              </a:lnSpc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</a:pPr>
            <a:r>
              <a:rPr lang="en-US" dirty="0"/>
              <a:t>FICO, TSR, CDSS left continuous for now</a:t>
            </a:r>
          </a:p>
          <a:p>
            <a:pPr lvl="1" defTabSz="914400">
              <a:lnSpc>
                <a:spcPct val="120000"/>
              </a:lnSpc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</a:pPr>
            <a:r>
              <a:rPr lang="en-US" dirty="0"/>
              <a:t>Also included Credit Segments, Charge/Lend Dummies, Cust/</a:t>
            </a:r>
            <a:r>
              <a:rPr lang="en-US" dirty="0" err="1"/>
              <a:t>SmBus</a:t>
            </a:r>
            <a:r>
              <a:rPr lang="en-US" dirty="0"/>
              <a:t> Dummies, Total balance due, Balance Due as % of Exposure, Multiple products Dummy, and Tenure</a:t>
            </a:r>
          </a:p>
        </p:txBody>
      </p:sp>
    </p:spTree>
    <p:extLst>
      <p:ext uri="{BB962C8B-B14F-4D97-AF65-F5344CB8AC3E}">
        <p14:creationId xmlns:p14="http://schemas.microsoft.com/office/powerpoint/2010/main" val="21216187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FA3880A-8D8F-466C-A4A1-F07BCDD371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C0A64CB-20A1-4508-B568-284EB04F7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DA14841-53A4-4935-BE65-C8373B8A6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877C2CF-B2DD-41C8-8B5E-152673376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4923D72-7E69-464B-94C5-B2530008D0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00CCC86-7A88-4DFF-A0D0-6604606A2A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1F8ABFD-155B-4386-AE33-6E13057CFC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4943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AFAADFB1-A9D8-4319-BAC8-6B3FD36BF2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617C5FC5-1BC6-470E-A163-7EE80D227E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48316889-BCD7-49B5-89BD-4FC1D29FEF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3E12F873-5B9B-482F-9FB3-6355C4F3B7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F245259-4364-4D53-AC48-3E893885AD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Sunlight in the forest">
            <a:extLst>
              <a:ext uri="{FF2B5EF4-FFF2-40B4-BE49-F238E27FC236}">
                <a16:creationId xmlns:a16="http://schemas.microsoft.com/office/drawing/2014/main" id="{906C01A0-E272-AB67-CECD-029ABBD3EAF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4701" r="32238" b="-2"/>
          <a:stretch>
            <a:fillRect/>
          </a:stretch>
        </p:blipFill>
        <p:spPr>
          <a:xfrm>
            <a:off x="1005401" y="227"/>
            <a:ext cx="4424045" cy="68580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3B9C7619-9AF0-4D6F-B2E3-21032A5C3A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0CA2824-196D-AAF5-7FB3-F4D9A8944EAD}"/>
              </a:ext>
            </a:extLst>
          </p:cNvPr>
          <p:cNvSpPr txBox="1"/>
          <p:nvPr/>
        </p:nvSpPr>
        <p:spPr>
          <a:xfrm>
            <a:off x="5561704" y="388813"/>
            <a:ext cx="5782375" cy="5919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defTabSz="914400">
              <a:lnSpc>
                <a:spcPct val="110000"/>
              </a:lnSpc>
              <a:spcBef>
                <a:spcPts val="2400"/>
              </a:spcBef>
              <a:spcAft>
                <a:spcPts val="600"/>
              </a:spcAft>
              <a:buClr>
                <a:schemeClr val="accent6"/>
              </a:buClr>
              <a:buSzPct val="90000"/>
            </a:pPr>
            <a:r>
              <a:rPr lang="en-US" sz="2000" b="1" i="0" u="none" strike="noStrike" dirty="0"/>
              <a:t>What the Random Forest code does:</a:t>
            </a:r>
            <a:endParaRPr lang="en-US" sz="2000" b="1" dirty="0"/>
          </a:p>
          <a:p>
            <a:pPr defTabSz="914400" fontAlgn="base">
              <a:lnSpc>
                <a:spcPct val="110000"/>
              </a:lnSpc>
              <a:spcBef>
                <a:spcPts val="12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</a:pPr>
            <a:r>
              <a:rPr lang="en-US" sz="2000" b="0" i="0" u="none" strike="noStrike" dirty="0"/>
              <a:t>Builds the feature set </a:t>
            </a:r>
            <a:r>
              <a:rPr lang="en-US" sz="2000" b="1" i="0" u="none" strike="noStrike" dirty="0"/>
              <a:t>X</a:t>
            </a:r>
            <a:r>
              <a:rPr lang="en-US" sz="2000" b="0" i="0" u="none" strike="noStrike" dirty="0"/>
              <a:t> = all variables </a:t>
            </a:r>
            <a:r>
              <a:rPr lang="en-US" sz="2000" b="1" i="0" u="none" strike="noStrike" dirty="0"/>
              <a:t>except</a:t>
            </a:r>
            <a:r>
              <a:rPr lang="en-US" sz="2000" b="0" i="0" u="none" strike="noStrike" dirty="0"/>
              <a:t> the target (past_60_bi)</a:t>
            </a:r>
          </a:p>
          <a:p>
            <a:pPr defTabSz="914400" fontAlgn="base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</a:pPr>
            <a:r>
              <a:rPr lang="en-US" sz="2000" b="0" i="0" u="none" strike="noStrike" dirty="0"/>
              <a:t>Starts/attaches to </a:t>
            </a:r>
            <a:r>
              <a:rPr lang="en-US" sz="2000" b="1" i="0" u="none" strike="noStrike" dirty="0"/>
              <a:t>H2O</a:t>
            </a:r>
            <a:endParaRPr lang="en-US" sz="2000" b="0" i="0" u="none" strike="noStrike" dirty="0"/>
          </a:p>
          <a:p>
            <a:pPr defTabSz="914400" fontAlgn="base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</a:pPr>
            <a:r>
              <a:rPr lang="en-US" sz="2000" b="0" i="0" u="none" strike="noStrike" dirty="0"/>
              <a:t>Trains a </a:t>
            </a:r>
            <a:r>
              <a:rPr lang="en-US" sz="2000" b="1" i="0" u="none" strike="noStrike" dirty="0"/>
              <a:t>Random Forest</a:t>
            </a:r>
            <a:r>
              <a:rPr lang="en-US" sz="2000" b="0" i="0" u="none" strike="noStrike" dirty="0"/>
              <a:t> with:</a:t>
            </a:r>
          </a:p>
          <a:p>
            <a:pPr marL="742950" lvl="1" indent="-285750" defTabSz="914400" fontAlgn="base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</a:pPr>
            <a:r>
              <a:rPr lang="en-US" sz="2000" b="0" i="0" u="none" strike="noStrike" dirty="0" err="1"/>
              <a:t>ntrees</a:t>
            </a:r>
            <a:r>
              <a:rPr lang="en-US" sz="2000" b="0" i="0" u="none" strike="noStrike" dirty="0"/>
              <a:t>(500), </a:t>
            </a:r>
            <a:r>
              <a:rPr lang="en-US" sz="2000" b="0" i="0" u="none" strike="noStrike" dirty="0" err="1"/>
              <a:t>maxdepth</a:t>
            </a:r>
            <a:r>
              <a:rPr lang="en-US" sz="2000" b="0" i="0" u="none" strike="noStrike" dirty="0"/>
              <a:t>(8), </a:t>
            </a:r>
            <a:r>
              <a:rPr lang="en-US" sz="2000" b="0" i="0" u="none" strike="noStrike" dirty="0" err="1"/>
              <a:t>predsampvalue</a:t>
            </a:r>
            <a:r>
              <a:rPr lang="en-US" sz="2000" b="0" i="0" u="none" strike="noStrike" dirty="0"/>
              <a:t>(3) (</a:t>
            </a:r>
            <a:r>
              <a:rPr lang="en-US" sz="2000" b="0" i="0" u="none" strike="noStrike" dirty="0" err="1"/>
              <a:t>mtry</a:t>
            </a:r>
            <a:r>
              <a:rPr lang="en-US" sz="2000" b="0" i="0" u="none" strike="noStrike" dirty="0"/>
              <a:t>=3), </a:t>
            </a:r>
            <a:r>
              <a:rPr lang="en-US" sz="2000" b="0" i="0" u="none" strike="noStrike" dirty="0" err="1"/>
              <a:t>samprate</a:t>
            </a:r>
            <a:r>
              <a:rPr lang="en-US" sz="2000" b="0" i="0" u="none" strike="noStrike" dirty="0"/>
              <a:t>(.632) (bootstrap), h2orseed(42).</a:t>
            </a:r>
          </a:p>
          <a:p>
            <a:pPr defTabSz="914400" fontAlgn="base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</a:pPr>
            <a:r>
              <a:rPr lang="en-US" sz="2000" b="0" i="0" u="none" strike="noStrike" dirty="0"/>
              <a:t>Gets training predictions</a:t>
            </a:r>
          </a:p>
          <a:p>
            <a:pPr marL="742950" lvl="1" indent="-285750" defTabSz="914400" fontAlgn="base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</a:pPr>
            <a:r>
              <a:rPr lang="en-US" sz="2000" b="0" i="0" u="none" strike="noStrike" dirty="0"/>
              <a:t>Computes training accuracy at </a:t>
            </a:r>
            <a:r>
              <a:rPr lang="en-US" sz="2000" b="1" i="0" u="none" strike="noStrike" dirty="0"/>
              <a:t>0.50</a:t>
            </a:r>
            <a:r>
              <a:rPr lang="en-US" sz="2000" b="0" i="0" u="none" strike="noStrike" dirty="0"/>
              <a:t> and at a </a:t>
            </a:r>
            <a:r>
              <a:rPr lang="en-US" sz="2000" b="1" i="0" u="none" strike="noStrike" dirty="0"/>
              <a:t>grid-searched best threshold</a:t>
            </a:r>
            <a:r>
              <a:rPr lang="en-US" sz="2000" b="0" i="0" u="none" strike="noStrike" dirty="0"/>
              <a:t> (0→1 by .01).</a:t>
            </a:r>
          </a:p>
          <a:p>
            <a:pPr defTabSz="914400" fontAlgn="base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</a:pPr>
            <a:r>
              <a:rPr lang="en-US" sz="2000" b="0" i="0" u="none" strike="noStrike" dirty="0"/>
              <a:t>Creates a </a:t>
            </a:r>
            <a:r>
              <a:rPr lang="en-US" sz="2000" b="1" i="0" u="none" strike="noStrike" dirty="0"/>
              <a:t>67/33 train/test split</a:t>
            </a:r>
            <a:r>
              <a:rPr lang="en-US" sz="2000" b="0" i="0" u="none" strike="noStrike" dirty="0"/>
              <a:t> inside H2O, retrains on train, predicts on test.</a:t>
            </a:r>
          </a:p>
          <a:p>
            <a:pPr defTabSz="914400">
              <a:lnSpc>
                <a:spcPct val="110000"/>
              </a:lnSpc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</a:pPr>
            <a:r>
              <a:rPr lang="en-US" sz="2000" b="0" i="0" u="none" strike="noStrike" dirty="0"/>
              <a:t>Evaluates </a:t>
            </a:r>
            <a:r>
              <a:rPr lang="en-US" sz="2000" b="1" i="0" u="none" strike="noStrike" dirty="0"/>
              <a:t>test accuracy</a:t>
            </a:r>
            <a:r>
              <a:rPr lang="en-US" sz="2000" b="0" i="0" u="none" strike="noStrike" dirty="0"/>
              <a:t> at </a:t>
            </a:r>
            <a:r>
              <a:rPr lang="en-US" sz="2000" b="1" i="0" u="none" strike="noStrike" dirty="0"/>
              <a:t>0.50</a:t>
            </a:r>
            <a:r>
              <a:rPr lang="en-US" sz="2000" b="0" i="0" u="none" strike="noStrike" dirty="0"/>
              <a:t> and at the </a:t>
            </a:r>
            <a:r>
              <a:rPr lang="en-US" sz="2000" b="1" i="0" u="none" strike="noStrike" dirty="0"/>
              <a:t>training-chosen threshold</a:t>
            </a:r>
            <a:r>
              <a:rPr lang="en-US" sz="2000" b="0" i="0" u="none" strike="noStrike" dirty="0"/>
              <a:t>.</a:t>
            </a:r>
            <a:endParaRPr lang="en-US" sz="2000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AFBE0AC-23B1-4352-95D2-C71EB6D150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6833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01AF5FBB-9FDC-4D75-9DD6-DAF01ED197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33BBBE6-F4CF-483E-BA74-B51421B4D9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4C790028-99AE-4AE4-8269-9913E2D506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6936A2A-FE08-4EE0-A409-3EF3FA244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1F0989E-BFBB-43E4-927B-2C51C7AE26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ACA2469-91AA-459B-A5DD-8FFC0F70E0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7860FD2-CA19-4064-AA6F-68050C3D20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4943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8CD557CE-2AB8-44E1-AABA-A21D2274F3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58DCB6E5-A344-4A17-A353-EC4D71E6C4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4D82F4F2-6117-4CCD-94A7-4AFD603EC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3CCA9FB2-FFC7-4B6D-8E30-9D2CC14E7D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CF6D6F6-E7F9-4521-BD22-74A61D8ED8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B566E74-1425-46AC-885D-D2DAEE365F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3C42A4-522D-4570-5653-D9E2064D9514}"/>
              </a:ext>
            </a:extLst>
          </p:cNvPr>
          <p:cNvSpPr txBox="1"/>
          <p:nvPr/>
        </p:nvSpPr>
        <p:spPr>
          <a:xfrm>
            <a:off x="1240667" y="650925"/>
            <a:ext cx="4068992" cy="55658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defTabSz="914400">
              <a:lnSpc>
                <a:spcPct val="110000"/>
              </a:lnSpc>
              <a:spcBef>
                <a:spcPts val="2400"/>
              </a:spcBef>
              <a:spcAft>
                <a:spcPts val="600"/>
              </a:spcAft>
              <a:buClr>
                <a:schemeClr val="accent6"/>
              </a:buClr>
              <a:buSzPct val="90000"/>
            </a:pPr>
            <a:r>
              <a:rPr lang="en-US" sz="2000" b="1" i="0" u="none" strike="noStrike" dirty="0"/>
              <a:t>Results:</a:t>
            </a:r>
            <a:endParaRPr lang="en-US" sz="2000" b="1" dirty="0"/>
          </a:p>
          <a:p>
            <a:pPr defTabSz="914400" fontAlgn="base">
              <a:lnSpc>
                <a:spcPct val="110000"/>
              </a:lnSpc>
              <a:spcBef>
                <a:spcPts val="12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</a:pPr>
            <a:r>
              <a:rPr lang="en-US" sz="2000" b="1" i="0" u="none" strike="noStrike" dirty="0"/>
              <a:t>Class discrimination (TRAIN):</a:t>
            </a:r>
            <a:endParaRPr lang="en-US" sz="2000" b="0" i="0" u="none" strike="noStrike" dirty="0"/>
          </a:p>
          <a:p>
            <a:pPr marL="742950" lvl="1" indent="-285750" defTabSz="914400" fontAlgn="base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</a:pPr>
            <a:r>
              <a:rPr lang="en-US" sz="2000" b="1" i="0" u="none" strike="noStrike" dirty="0"/>
              <a:t>AUC ≈ 0.72</a:t>
            </a:r>
            <a:r>
              <a:rPr lang="en-US" sz="2000" b="0" i="0" u="none" strike="noStrike" dirty="0"/>
              <a:t> → moderate separation power (better than chance, not perfect).</a:t>
            </a:r>
          </a:p>
          <a:p>
            <a:pPr defTabSz="914400" fontAlgn="base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</a:pPr>
            <a:r>
              <a:rPr lang="en-US" sz="2000" b="1" i="0" u="none" strike="noStrike" dirty="0"/>
              <a:t>Generalization (TEST, 33% holdout):</a:t>
            </a:r>
            <a:endParaRPr lang="en-US" sz="2000" b="0" i="0" u="none" strike="noStrike" dirty="0"/>
          </a:p>
          <a:p>
            <a:pPr marL="742950" lvl="1" indent="-285750" defTabSz="914400" fontAlgn="base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</a:pPr>
            <a:r>
              <a:rPr lang="en-US" sz="2000" b="1" i="0" u="none" strike="noStrike" dirty="0"/>
              <a:t>Accuracy @ 0.50:</a:t>
            </a:r>
            <a:r>
              <a:rPr lang="en-US" sz="2000" b="0" i="0" u="none" strike="noStrike" dirty="0"/>
              <a:t> ~</a:t>
            </a:r>
            <a:r>
              <a:rPr lang="en-US" sz="2000" b="1" i="0" u="none" strike="noStrike" dirty="0"/>
              <a:t>0.809</a:t>
            </a:r>
            <a:endParaRPr lang="en-US" sz="2000" b="0" i="0" u="none" strike="noStrike" dirty="0"/>
          </a:p>
          <a:p>
            <a:pPr marL="742950" lvl="1" indent="-285750" defTabSz="914400" fontAlgn="base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</a:pPr>
            <a:r>
              <a:rPr lang="en-US" sz="2000" b="1" i="0" u="none" strike="noStrike" dirty="0"/>
              <a:t>Accuracy @ train-chosen 0.38:</a:t>
            </a:r>
            <a:r>
              <a:rPr lang="en-US" sz="2000" b="0" i="0" u="none" strike="noStrike" dirty="0"/>
              <a:t> ~</a:t>
            </a:r>
            <a:r>
              <a:rPr lang="en-US" sz="2000" b="1" i="0" u="none" strike="noStrike" dirty="0"/>
              <a:t>0.794</a:t>
            </a:r>
            <a:endParaRPr lang="en-US" sz="2000" b="0" i="0" u="none" strike="noStrike" dirty="0"/>
          </a:p>
          <a:p>
            <a:pPr defTabSz="914400">
              <a:lnSpc>
                <a:spcPct val="110000"/>
              </a:lnSpc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</a:pPr>
            <a:r>
              <a:rPr lang="en-US" sz="2000" b="0" i="0" u="none" strike="noStrike" dirty="0"/>
              <a:t>Since </a:t>
            </a:r>
            <a:r>
              <a:rPr lang="en-US" sz="2000" b="1" i="0" u="none" strike="noStrike" dirty="0"/>
              <a:t>0.50</a:t>
            </a:r>
            <a:r>
              <a:rPr lang="en-US" sz="2000" b="0" i="0" u="none" strike="noStrike" dirty="0"/>
              <a:t> slightly beats the train-tuned </a:t>
            </a:r>
            <a:r>
              <a:rPr lang="en-US" sz="2000" b="1" i="0" u="none" strike="noStrike" dirty="0"/>
              <a:t>0.38</a:t>
            </a:r>
            <a:r>
              <a:rPr lang="en-US" sz="2000" b="0" i="0" u="none" strike="noStrike" dirty="0"/>
              <a:t> on the test set, I should choose thresholds using a </a:t>
            </a:r>
            <a:r>
              <a:rPr lang="en-US" sz="2000" b="1" i="0" u="none" strike="noStrike" dirty="0"/>
              <a:t>separate validation split</a:t>
            </a:r>
            <a:r>
              <a:rPr lang="en-US" sz="2000" b="0" i="0" u="none" strike="noStrike" dirty="0"/>
              <a:t> (not training) for reliable operating points.</a:t>
            </a:r>
            <a:endParaRPr lang="en-US" sz="2000" dirty="0"/>
          </a:p>
        </p:txBody>
      </p:sp>
      <p:pic>
        <p:nvPicPr>
          <p:cNvPr id="7" name="Graphic 6" descr="Teacher">
            <a:extLst>
              <a:ext uri="{FF2B5EF4-FFF2-40B4-BE49-F238E27FC236}">
                <a16:creationId xmlns:a16="http://schemas.microsoft.com/office/drawing/2014/main" id="{0FCDC2B5-2E5C-5739-5BCB-C4F43D6659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094766" y="1103522"/>
            <a:ext cx="4651619" cy="4651619"/>
          </a:xfrm>
          <a:prstGeom prst="rect">
            <a:avLst/>
          </a:prstGeom>
          <a:ln>
            <a:gradFill flip="none" rotWithShape="1">
              <a:gsLst>
                <a:gs pos="86000">
                  <a:schemeClr val="accent6">
                    <a:lumMod val="67000"/>
                  </a:schemeClr>
                </a:gs>
                <a:gs pos="20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effectLst>
            <a:innerShdw blurRad="127000">
              <a:prstClr val="black">
                <a:alpha val="90000"/>
              </a:prstClr>
            </a:innerShdw>
          </a:effectLst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06858379-D070-40E4-8A3D-F29E90C5C7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0645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A926BDB-98EF-43B0-A66B-1A6EF8FB28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722A754-56A5-43DA-ADE3-C2704FABA2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" y="0"/>
            <a:ext cx="12189867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90FADDEF-2C10-4B0B-868E-6A655B67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22225">
            <a:solidFill>
              <a:schemeClr val="accent1"/>
            </a:solidFill>
            <a:miter lim="800000"/>
          </a:ln>
          <a:effectLst>
            <a:outerShdw blurRad="762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03AD38-C9FA-48BE-466C-C4B5A0D62B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67" y="731519"/>
            <a:ext cx="5372100" cy="546488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D92C0F3-73B5-505B-44D4-70378F6C2B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6434" y="731519"/>
            <a:ext cx="5372633" cy="5464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1539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01AF5FBB-9FDC-4D75-9DD6-DAF01ED197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33BBBE6-F4CF-483E-BA74-B51421B4D9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4C790028-99AE-4AE4-8269-9913E2D506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6936A2A-FE08-4EE0-A409-3EF3FA244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1F0989E-BFBB-43E4-927B-2C51C7AE26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ACA2469-91AA-459B-A5DD-8FFC0F70E0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7860FD2-CA19-4064-AA6F-68050C3D20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4943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8CD557CE-2AB8-44E1-AABA-A21D2274F3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58DCB6E5-A344-4A17-A353-EC4D71E6C4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4D82F4F2-6117-4CCD-94A7-4AFD603EC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3CCA9FB2-FFC7-4B6D-8E30-9D2CC14E7D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CF6D6F6-E7F9-4521-BD22-74A61D8ED8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B566E74-1425-46AC-885D-D2DAEE365F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AD8F7B-D01E-29C2-E518-287982161576}"/>
              </a:ext>
            </a:extLst>
          </p:cNvPr>
          <p:cNvSpPr txBox="1"/>
          <p:nvPr/>
        </p:nvSpPr>
        <p:spPr>
          <a:xfrm>
            <a:off x="1124068" y="106217"/>
            <a:ext cx="4854391" cy="66401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defTabSz="914400">
              <a:lnSpc>
                <a:spcPct val="110000"/>
              </a:lnSpc>
              <a:spcBef>
                <a:spcPts val="1400"/>
              </a:spcBef>
              <a:spcAft>
                <a:spcPts val="600"/>
              </a:spcAft>
              <a:buClr>
                <a:schemeClr val="accent6"/>
              </a:buClr>
              <a:buSzPct val="90000"/>
            </a:pPr>
            <a:r>
              <a:rPr lang="en-US" sz="1700" b="1" i="0" u="none" strike="noStrike" dirty="0"/>
              <a:t>What the Gradient Boosting code does:</a:t>
            </a:r>
            <a:endParaRPr lang="en-US" sz="1700" b="1" dirty="0"/>
          </a:p>
          <a:p>
            <a:pPr defTabSz="914400" fontAlgn="base">
              <a:lnSpc>
                <a:spcPct val="110000"/>
              </a:lnSpc>
              <a:spcBef>
                <a:spcPts val="12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</a:pPr>
            <a:r>
              <a:rPr lang="en-US" sz="1700" b="0" i="0" u="none" strike="noStrike" dirty="0"/>
              <a:t>Builds the feature set X = all variables except the target (past_60_bi).</a:t>
            </a:r>
          </a:p>
          <a:p>
            <a:pPr defTabSz="914400" fontAlgn="base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</a:pPr>
            <a:r>
              <a:rPr lang="en-US" sz="1700" b="0" i="0" u="none" strike="noStrike" dirty="0"/>
              <a:t>Starts / connects to an active </a:t>
            </a:r>
            <a:r>
              <a:rPr lang="en-US" sz="1700" b="1" i="0" u="none" strike="noStrike" dirty="0"/>
              <a:t>H2O</a:t>
            </a:r>
            <a:r>
              <a:rPr lang="en-US" sz="1700" b="0" i="0" u="none" strike="noStrike" dirty="0"/>
              <a:t> cluster.</a:t>
            </a:r>
          </a:p>
          <a:p>
            <a:pPr defTabSz="914400" fontAlgn="base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</a:pPr>
            <a:r>
              <a:rPr lang="en-US" sz="1700" b="0" i="0" u="none" strike="noStrike" dirty="0"/>
              <a:t>Trains a </a:t>
            </a:r>
            <a:r>
              <a:rPr lang="en-US" sz="1700" b="1" i="0" u="none" strike="noStrike" dirty="0"/>
              <a:t>Gradient Boosting Machine (GBM)</a:t>
            </a:r>
            <a:r>
              <a:rPr lang="en-US" sz="1700" b="0" i="0" u="none" strike="noStrike" dirty="0"/>
              <a:t> with:</a:t>
            </a:r>
          </a:p>
          <a:p>
            <a:pPr marL="742950" lvl="1" indent="-285750" defTabSz="914400" fontAlgn="base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</a:pPr>
            <a:r>
              <a:rPr lang="en-US" sz="1700" b="0" i="0" u="none" strike="noStrike" dirty="0" err="1"/>
              <a:t>ntrees</a:t>
            </a:r>
            <a:r>
              <a:rPr lang="en-US" sz="1700" b="0" i="0" u="none" strike="noStrike" dirty="0"/>
              <a:t>(500), </a:t>
            </a:r>
            <a:r>
              <a:rPr lang="en-US" sz="1700" b="0" i="0" u="none" strike="noStrike" dirty="0" err="1"/>
              <a:t>maxdepth</a:t>
            </a:r>
            <a:r>
              <a:rPr lang="en-US" sz="1700" b="0" i="0" u="none" strike="noStrike" dirty="0"/>
              <a:t>(5), h2orseed(42)</a:t>
            </a:r>
          </a:p>
          <a:p>
            <a:pPr marL="742950" lvl="1" indent="-285750" defTabSz="914400" fontAlgn="base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</a:pPr>
            <a:r>
              <a:rPr lang="en-US" sz="1700" b="0" i="0" u="none" strike="noStrike" dirty="0"/>
              <a:t>H2O’s default learning rate (≈ 0.1) and sampling rates (≈ 1).</a:t>
            </a:r>
          </a:p>
          <a:p>
            <a:pPr defTabSz="914400" fontAlgn="base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</a:pPr>
            <a:r>
              <a:rPr lang="en-US" sz="1700" b="0" i="0" u="none" strike="noStrike" dirty="0"/>
              <a:t>Gets </a:t>
            </a:r>
            <a:r>
              <a:rPr lang="en-US" sz="1700" b="1" i="0" u="none" strike="noStrike" dirty="0"/>
              <a:t>training predictions</a:t>
            </a:r>
            <a:r>
              <a:rPr lang="en-US" sz="1700" b="0" i="0" u="none" strike="noStrike" dirty="0"/>
              <a:t> and computes:</a:t>
            </a:r>
          </a:p>
          <a:p>
            <a:pPr marL="742950" lvl="1" indent="-285750" defTabSz="914400" fontAlgn="base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</a:pPr>
            <a:r>
              <a:rPr lang="en-US" sz="1700" b="0" i="0" u="none" strike="noStrike" dirty="0"/>
              <a:t>Accuracy at 0.50 threshold</a:t>
            </a:r>
          </a:p>
          <a:p>
            <a:pPr marL="742950" lvl="1" indent="-285750" defTabSz="914400" fontAlgn="base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</a:pPr>
            <a:r>
              <a:rPr lang="en-US" sz="1700" b="0" i="0" u="none" strike="noStrike" dirty="0"/>
              <a:t>Accuracy at best threshold (grid-searched from 0 → 1 by .01).</a:t>
            </a:r>
          </a:p>
          <a:p>
            <a:pPr defTabSz="914400" fontAlgn="base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</a:pPr>
            <a:r>
              <a:rPr lang="en-US" sz="1700" b="0" i="0" u="none" strike="noStrike" dirty="0"/>
              <a:t>Creates a </a:t>
            </a:r>
            <a:r>
              <a:rPr lang="en-US" sz="1700" b="1" i="0" u="none" strike="noStrike" dirty="0"/>
              <a:t>67/33 train/test split</a:t>
            </a:r>
            <a:r>
              <a:rPr lang="en-US" sz="1700" b="0" i="0" u="none" strike="noStrike" dirty="0"/>
              <a:t> within H2O, retrains on the train split, and predicts on the test split.</a:t>
            </a:r>
          </a:p>
          <a:p>
            <a:pPr defTabSz="914400" fontAlgn="base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</a:pPr>
            <a:r>
              <a:rPr lang="en-US" sz="1700" b="0" i="0" u="none" strike="noStrike" dirty="0"/>
              <a:t>Evaluates test-set accuracy at 0.50 and at the best training threshold.</a:t>
            </a:r>
          </a:p>
          <a:p>
            <a:pPr defTabSz="914400">
              <a:lnSpc>
                <a:spcPct val="110000"/>
              </a:lnSpc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</a:pPr>
            <a:r>
              <a:rPr lang="en-US" sz="1700" b="0" i="0" u="none" strike="noStrike" dirty="0"/>
              <a:t>Computes </a:t>
            </a:r>
            <a:r>
              <a:rPr lang="en-US" sz="1700" b="1" i="0" u="none" strike="noStrike" dirty="0"/>
              <a:t>AUC (ROC)</a:t>
            </a:r>
            <a:r>
              <a:rPr lang="en-US" sz="1700" b="0" i="0" u="none" strike="noStrike" dirty="0"/>
              <a:t> for both training and holdout sets.</a:t>
            </a:r>
            <a:endParaRPr lang="en-US" sz="1700" dirty="0"/>
          </a:p>
        </p:txBody>
      </p:sp>
      <p:pic>
        <p:nvPicPr>
          <p:cNvPr id="7" name="Graphic 6" descr="Target Audience">
            <a:extLst>
              <a:ext uri="{FF2B5EF4-FFF2-40B4-BE49-F238E27FC236}">
                <a16:creationId xmlns:a16="http://schemas.microsoft.com/office/drawing/2014/main" id="{042E8D94-5196-D1D0-A381-AC4430D64D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094766" y="1103522"/>
            <a:ext cx="4651619" cy="4651619"/>
          </a:xfrm>
          <a:prstGeom prst="rect">
            <a:avLst/>
          </a:prstGeom>
          <a:ln>
            <a:gradFill flip="none" rotWithShape="1">
              <a:gsLst>
                <a:gs pos="86000">
                  <a:schemeClr val="accent6">
                    <a:lumMod val="67000"/>
                  </a:schemeClr>
                </a:gs>
                <a:gs pos="20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effectLst>
            <a:innerShdw blurRad="127000">
              <a:prstClr val="black">
                <a:alpha val="90000"/>
              </a:prstClr>
            </a:innerShdw>
          </a:effectLst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06858379-D070-40E4-8A3D-F29E90C5C7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4971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FA3880A-8D8F-466C-A4A1-F07BCDD371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0A64CB-20A1-4508-B568-284EB04F7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DA14841-53A4-4935-BE65-C8373B8A6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877C2CF-B2DD-41C8-8B5E-152673376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4923D72-7E69-464B-94C5-B2530008D0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00CCC86-7A88-4DFF-A0D0-6604606A2A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1F8ABFD-155B-4386-AE33-6E13057CFC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4943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AFAADFB1-A9D8-4319-BAC8-6B3FD36BF2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617C5FC5-1BC6-470E-A163-7EE80D227E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48316889-BCD7-49B5-89BD-4FC1D29FEF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3E12F873-5B9B-482F-9FB3-6355C4F3B7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F245259-4364-4D53-AC48-3E893885AD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Hammer hitting nail">
            <a:extLst>
              <a:ext uri="{FF2B5EF4-FFF2-40B4-BE49-F238E27FC236}">
                <a16:creationId xmlns:a16="http://schemas.microsoft.com/office/drawing/2014/main" id="{3C38B9FC-6120-8A78-3D36-39D44F5B871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994"/>
          <a:stretch>
            <a:fillRect/>
          </a:stretch>
        </p:blipFill>
        <p:spPr>
          <a:xfrm>
            <a:off x="1005401" y="227"/>
            <a:ext cx="4424045" cy="68580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3B9C7619-9AF0-4D6F-B2E3-21032A5C3A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2C407BE-7149-727C-A4CB-F03F366EB8A4}"/>
              </a:ext>
            </a:extLst>
          </p:cNvPr>
          <p:cNvSpPr txBox="1"/>
          <p:nvPr/>
        </p:nvSpPr>
        <p:spPr>
          <a:xfrm>
            <a:off x="5670227" y="155420"/>
            <a:ext cx="5559731" cy="66998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defTabSz="914400">
              <a:lnSpc>
                <a:spcPct val="110000"/>
              </a:lnSpc>
              <a:spcBef>
                <a:spcPts val="1400"/>
              </a:spcBef>
              <a:spcAft>
                <a:spcPts val="600"/>
              </a:spcAft>
              <a:buClr>
                <a:schemeClr val="accent6"/>
              </a:buClr>
              <a:buSzPct val="90000"/>
            </a:pPr>
            <a:r>
              <a:rPr lang="en-US" sz="2000" b="1" i="0" u="none" strike="noStrike" dirty="0"/>
              <a:t>Results:</a:t>
            </a:r>
            <a:endParaRPr lang="en-US" sz="2000" b="1" dirty="0"/>
          </a:p>
          <a:p>
            <a:pPr defTabSz="914400">
              <a:lnSpc>
                <a:spcPct val="110000"/>
              </a:lnSpc>
              <a:spcBef>
                <a:spcPts val="12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</a:pPr>
            <a:r>
              <a:rPr lang="en-US" sz="2000" b="1" i="0" u="none" strike="noStrike" dirty="0"/>
              <a:t>Class discrimination (TRAIN):</a:t>
            </a:r>
            <a:endParaRPr lang="en-US" sz="2000" b="0" dirty="0"/>
          </a:p>
          <a:p>
            <a:pPr defTabSz="914400" fontAlgn="base">
              <a:lnSpc>
                <a:spcPct val="110000"/>
              </a:lnSpc>
              <a:spcBef>
                <a:spcPts val="12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</a:pPr>
            <a:r>
              <a:rPr lang="en-US" sz="2000" b="0" i="0" u="none" strike="noStrike" dirty="0"/>
              <a:t>AUC ≈ </a:t>
            </a:r>
            <a:r>
              <a:rPr lang="en-US" sz="2000" b="1" i="0" u="none" strike="noStrike" dirty="0"/>
              <a:t>0.949</a:t>
            </a:r>
            <a:r>
              <a:rPr lang="en-US" sz="2000" b="0" i="0" u="none" strike="noStrike" dirty="0"/>
              <a:t> → very strong separation power on the training data.</a:t>
            </a:r>
          </a:p>
          <a:p>
            <a:pPr defTabSz="914400" fontAlgn="base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</a:pPr>
            <a:r>
              <a:rPr lang="en-US" sz="2000" b="0" i="0" u="none" strike="noStrike" dirty="0"/>
              <a:t>Accuracy @ 0.50: </a:t>
            </a:r>
            <a:r>
              <a:rPr lang="en-US" sz="2000" b="1" i="0" u="none" strike="noStrike" dirty="0"/>
              <a:t>0.891</a:t>
            </a:r>
            <a:endParaRPr lang="en-US" sz="2000" b="0" i="0" u="none" strike="noStrike" dirty="0"/>
          </a:p>
          <a:p>
            <a:pPr defTabSz="914400" fontAlgn="base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</a:pPr>
            <a:r>
              <a:rPr lang="en-US" sz="2000" b="0" i="0" u="none" strike="noStrike" dirty="0"/>
              <a:t>Accuracy @ best threshold (≈ 0.37): </a:t>
            </a:r>
            <a:r>
              <a:rPr lang="en-US" sz="2000" b="1" i="0" u="none" strike="noStrike" dirty="0"/>
              <a:t>0.910</a:t>
            </a:r>
            <a:endParaRPr lang="en-US" sz="2000" b="0" i="0" u="none" strike="noStrike" dirty="0"/>
          </a:p>
          <a:p>
            <a:pPr marL="742950" lvl="1" indent="-285750" defTabSz="914400" fontAlgn="base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</a:pPr>
            <a:r>
              <a:rPr lang="en-US" sz="2000" b="0" i="0" u="none" strike="noStrike" dirty="0"/>
              <a:t>Indicates the model fits training data well and finds an effective probability cutoff.</a:t>
            </a:r>
          </a:p>
          <a:p>
            <a:pPr defTabSz="914400">
              <a:lnSpc>
                <a:spcPct val="110000"/>
              </a:lnSpc>
              <a:spcBef>
                <a:spcPts val="12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</a:pPr>
            <a:r>
              <a:rPr lang="en-US" sz="2000" b="1" i="0" u="none" strike="noStrike" dirty="0"/>
              <a:t>Generalization (TEST, 33% holdout):</a:t>
            </a:r>
            <a:endParaRPr lang="en-US" sz="2000" b="0" dirty="0"/>
          </a:p>
          <a:p>
            <a:pPr defTabSz="914400" fontAlgn="base">
              <a:lnSpc>
                <a:spcPct val="110000"/>
              </a:lnSpc>
              <a:spcBef>
                <a:spcPts val="12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</a:pPr>
            <a:r>
              <a:rPr lang="en-US" sz="2000" b="0" i="0" u="none" strike="noStrike" dirty="0"/>
              <a:t>AUC ≈ </a:t>
            </a:r>
            <a:r>
              <a:rPr lang="en-US" sz="2000" b="1" i="0" u="none" strike="noStrike" dirty="0"/>
              <a:t>0.686</a:t>
            </a:r>
            <a:r>
              <a:rPr lang="en-US" sz="2000" b="0" i="0" u="none" strike="noStrike" dirty="0"/>
              <a:t> → only mild discrimination on unseen data.</a:t>
            </a:r>
          </a:p>
          <a:p>
            <a:pPr defTabSz="914400" fontAlgn="base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</a:pPr>
            <a:r>
              <a:rPr lang="en-US" sz="2000" b="0" i="0" u="none" strike="noStrike" dirty="0"/>
              <a:t>Accuracy @ 0.50: </a:t>
            </a:r>
            <a:r>
              <a:rPr lang="en-US" sz="2000" b="1" i="0" u="none" strike="noStrike" dirty="0"/>
              <a:t>0.787</a:t>
            </a:r>
            <a:endParaRPr lang="en-US" sz="2000" b="0" i="0" u="none" strike="noStrike" dirty="0"/>
          </a:p>
          <a:p>
            <a:pPr defTabSz="914400">
              <a:lnSpc>
                <a:spcPct val="110000"/>
              </a:lnSpc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</a:pPr>
            <a:r>
              <a:rPr lang="en-US" sz="2000" b="0" i="0" u="none" strike="noStrike" dirty="0"/>
              <a:t>Accuracy @ train-chosen 0.37: </a:t>
            </a:r>
            <a:r>
              <a:rPr lang="en-US" sz="2000" b="1" i="0" u="none" strike="noStrike" dirty="0"/>
              <a:t>0.761</a:t>
            </a:r>
            <a:endParaRPr lang="en-US" sz="2000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AFBE0AC-23B1-4352-95D2-C71EB6D150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7330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A926BDB-98EF-43B0-A66B-1A6EF8FB28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0FADDEF-2C10-4B0B-868E-6A655B67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5538555" cy="5897880"/>
          </a:xfrm>
          <a:prstGeom prst="rect">
            <a:avLst/>
          </a:prstGeom>
          <a:solidFill>
            <a:srgbClr val="FFFFFF"/>
          </a:solidFill>
          <a:ln w="22225">
            <a:solidFill>
              <a:schemeClr val="accent1"/>
            </a:solidFill>
            <a:miter lim="800000"/>
          </a:ln>
          <a:effectLst>
            <a:outerShdw blurRad="762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D79512-8A76-5D44-BFA0-A229908932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133" y="688489"/>
            <a:ext cx="4888593" cy="542185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38C3F280-4F7A-4FCF-9DC8-DDA3B6A05F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32435" y="480060"/>
            <a:ext cx="5538554" cy="5897880"/>
          </a:xfrm>
          <a:prstGeom prst="rect">
            <a:avLst/>
          </a:prstGeom>
          <a:solidFill>
            <a:srgbClr val="FFFFFF"/>
          </a:solidFill>
          <a:ln w="22225">
            <a:solidFill>
              <a:schemeClr val="accent1"/>
            </a:solidFill>
            <a:miter lim="800000"/>
          </a:ln>
          <a:effectLst>
            <a:outerShdw blurRad="762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B19E082-0910-09AE-5C75-22E73FD5B3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4183" y="688489"/>
            <a:ext cx="4884965" cy="5217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4086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DFD9F24E-4D8C-BC86-047D-8F2BB1BAE5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9199397"/>
              </p:ext>
            </p:extLst>
          </p:nvPr>
        </p:nvGraphicFramePr>
        <p:xfrm>
          <a:off x="2212870" y="647745"/>
          <a:ext cx="7976500" cy="621025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993560">
                  <a:extLst>
                    <a:ext uri="{9D8B030D-6E8A-4147-A177-3AD203B41FA5}">
                      <a16:colId xmlns:a16="http://schemas.microsoft.com/office/drawing/2014/main" val="3484449844"/>
                    </a:ext>
                  </a:extLst>
                </a:gridCol>
                <a:gridCol w="2150010">
                  <a:extLst>
                    <a:ext uri="{9D8B030D-6E8A-4147-A177-3AD203B41FA5}">
                      <a16:colId xmlns:a16="http://schemas.microsoft.com/office/drawing/2014/main" val="328174030"/>
                    </a:ext>
                  </a:extLst>
                </a:gridCol>
                <a:gridCol w="2832930">
                  <a:extLst>
                    <a:ext uri="{9D8B030D-6E8A-4147-A177-3AD203B41FA5}">
                      <a16:colId xmlns:a16="http://schemas.microsoft.com/office/drawing/2014/main" val="1980886918"/>
                    </a:ext>
                  </a:extLst>
                </a:gridCol>
              </a:tblGrid>
              <a:tr h="1037379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2300" b="1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Metric</a:t>
                      </a:r>
                      <a:endParaRPr lang="en-US" sz="23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280372" marR="97352" marT="140186" marB="140186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23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Random Forest</a:t>
                      </a:r>
                      <a:endParaRPr lang="en-US" sz="23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280372" marR="97352" marT="140186" marB="140186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2300" b="1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Gradient Boosting (GBM)</a:t>
                      </a:r>
                      <a:endParaRPr lang="en-US" sz="23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280372" marR="97352" marT="140186" marB="140186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4308960"/>
                  </a:ext>
                </a:extLst>
              </a:tr>
              <a:tr h="686913">
                <a:tc>
                  <a:txBody>
                    <a:bodyPr/>
                    <a:lstStyle/>
                    <a:p>
                      <a:pPr rtl="0" fontAlgn="t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2300" b="1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Train AUC</a:t>
                      </a:r>
                      <a:endParaRPr lang="en-US" sz="23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280372" marR="97352" marT="140186" marB="140186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23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0.72</a:t>
                      </a:r>
                      <a:endParaRPr lang="en-US" sz="2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280372" marR="97352" marT="140186" marB="140186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2300" b="1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0.949</a:t>
                      </a:r>
                      <a:endParaRPr lang="en-US" sz="23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280372" marR="97352" marT="140186" marB="140186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4128104"/>
                  </a:ext>
                </a:extLst>
              </a:tr>
              <a:tr h="686913">
                <a:tc>
                  <a:txBody>
                    <a:bodyPr/>
                    <a:lstStyle/>
                    <a:p>
                      <a:pPr rtl="0" fontAlgn="t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2300" b="1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Train Acc @ 0.50</a:t>
                      </a:r>
                      <a:endParaRPr lang="en-US" sz="23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280372" marR="97352" marT="140186" marB="140186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23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.806</a:t>
                      </a:r>
                      <a:endParaRPr lang="en-US" sz="2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280372" marR="97352" marT="140186" marB="140186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23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0.891</a:t>
                      </a:r>
                      <a:endParaRPr lang="en-US" sz="23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280372" marR="97352" marT="140186" marB="140186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9725210"/>
                  </a:ext>
                </a:extLst>
              </a:tr>
              <a:tr h="1037379">
                <a:tc>
                  <a:txBody>
                    <a:bodyPr/>
                    <a:lstStyle/>
                    <a:p>
                      <a:pPr rtl="0" fontAlgn="t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2300" b="1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Train Acc @ best thr</a:t>
                      </a:r>
                      <a:endParaRPr lang="en-US" sz="23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280372" marR="97352" marT="140186" marB="140186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23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.824 (best </a:t>
                      </a:r>
                      <a:r>
                        <a:rPr lang="en-US" sz="2300" b="0" i="0" u="none" strike="noStrike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thr</a:t>
                      </a:r>
                      <a:r>
                        <a:rPr lang="en-US" sz="23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≈ .39)</a:t>
                      </a:r>
                      <a:endParaRPr lang="en-US" sz="2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280372" marR="97352" marT="140186" marB="140186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23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0.910 (best </a:t>
                      </a:r>
                      <a:r>
                        <a:rPr lang="en-US" sz="2300" b="0" i="0" u="none" strike="noStrike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thr</a:t>
                      </a:r>
                      <a:r>
                        <a:rPr lang="en-US" sz="23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≈ 0.37)</a:t>
                      </a:r>
                      <a:endParaRPr lang="en-US" sz="2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280372" marR="97352" marT="140186" marB="140186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9877424"/>
                  </a:ext>
                </a:extLst>
              </a:tr>
              <a:tr h="1037379">
                <a:tc>
                  <a:txBody>
                    <a:bodyPr/>
                    <a:lstStyle/>
                    <a:p>
                      <a:pPr rtl="0" fontAlgn="t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2300" b="1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Test AUC (33% holdout)</a:t>
                      </a:r>
                      <a:endParaRPr lang="en-US" sz="23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280372" marR="97352" marT="140186" marB="140186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23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0.81</a:t>
                      </a:r>
                      <a:r>
                        <a:rPr lang="en-US" sz="23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*</a:t>
                      </a:r>
                      <a:endParaRPr lang="en-US" sz="2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280372" marR="97352" marT="140186" marB="140186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23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0.686</a:t>
                      </a:r>
                      <a:endParaRPr lang="en-US" sz="23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280372" marR="97352" marT="140186" marB="140186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08432058"/>
                  </a:ext>
                </a:extLst>
              </a:tr>
              <a:tr h="686913">
                <a:tc>
                  <a:txBody>
                    <a:bodyPr/>
                    <a:lstStyle/>
                    <a:p>
                      <a:pPr rtl="0" fontAlgn="t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2300" b="1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Test Acc @ 0.50</a:t>
                      </a:r>
                      <a:endParaRPr lang="en-US" sz="23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280372" marR="97352" marT="140186" marB="140186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23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0.809</a:t>
                      </a:r>
                      <a:endParaRPr lang="en-US" sz="2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280372" marR="97352" marT="140186" marB="140186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23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0.787</a:t>
                      </a:r>
                      <a:endParaRPr lang="en-US" sz="23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280372" marR="97352" marT="140186" marB="140186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7736339"/>
                  </a:ext>
                </a:extLst>
              </a:tr>
              <a:tr h="1037379">
                <a:tc>
                  <a:txBody>
                    <a:bodyPr/>
                    <a:lstStyle/>
                    <a:p>
                      <a:pPr rtl="0" fontAlgn="t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2300" b="1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Test Acc @ train-chosen thr</a:t>
                      </a:r>
                      <a:endParaRPr lang="en-US" sz="23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280372" marR="97352" marT="140186" marB="140186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E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23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.794 (</a:t>
                      </a:r>
                      <a:r>
                        <a:rPr lang="en-US" sz="2300" b="0" i="0" u="none" strike="noStrike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thr</a:t>
                      </a:r>
                      <a:r>
                        <a:rPr lang="en-US" sz="23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≈ 0.38)</a:t>
                      </a:r>
                      <a:endParaRPr lang="en-US" sz="2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280372" marR="97352" marT="140186" marB="140186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E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23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0.761 (</a:t>
                      </a:r>
                      <a:r>
                        <a:rPr lang="en-US" sz="2300" b="0" i="0" u="none" strike="noStrike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thr</a:t>
                      </a:r>
                      <a:r>
                        <a:rPr lang="en-US" sz="23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≈ 0.37)</a:t>
                      </a:r>
                      <a:endParaRPr lang="en-US" sz="2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280372" marR="97352" marT="140186" marB="140186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EDC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6711884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10413E3D-3300-CA58-6E58-BB93BE3756C0}"/>
              </a:ext>
            </a:extLst>
          </p:cNvPr>
          <p:cNvSpPr txBox="1"/>
          <p:nvPr/>
        </p:nvSpPr>
        <p:spPr>
          <a:xfrm>
            <a:off x="1168400" y="114300"/>
            <a:ext cx="3416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Comparison of results:</a:t>
            </a:r>
          </a:p>
        </p:txBody>
      </p:sp>
    </p:spTree>
    <p:extLst>
      <p:ext uri="{BB962C8B-B14F-4D97-AF65-F5344CB8AC3E}">
        <p14:creationId xmlns:p14="http://schemas.microsoft.com/office/powerpoint/2010/main" val="226893319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dison">
  <a:themeElements>
    <a:clrScheme name="Madison">
      <a:dk1>
        <a:sysClr val="windowText" lastClr="000000"/>
      </a:dk1>
      <a:lt1>
        <a:sysClr val="window" lastClr="FFFFFF"/>
      </a:lt1>
      <a:dk2>
        <a:srgbClr val="1F2D29"/>
      </a:dk2>
      <a:lt2>
        <a:srgbClr val="C5FAEB"/>
      </a:lt2>
      <a:accent1>
        <a:srgbClr val="A1D68B"/>
      </a:accent1>
      <a:accent2>
        <a:srgbClr val="5EC795"/>
      </a:accent2>
      <a:accent3>
        <a:srgbClr val="4DADCF"/>
      </a:accent3>
      <a:accent4>
        <a:srgbClr val="CDB756"/>
      </a:accent4>
      <a:accent5>
        <a:srgbClr val="E29C36"/>
      </a:accent5>
      <a:accent6>
        <a:srgbClr val="8EC0C1"/>
      </a:accent6>
      <a:hlink>
        <a:srgbClr val="6D9D9B"/>
      </a:hlink>
      <a:folHlink>
        <a:srgbClr val="6D8583"/>
      </a:folHlink>
    </a:clrScheme>
    <a:fontScheme name="Madison">
      <a:maj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dison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alpha val="88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dison" id="{025CB5FB-2DD3-45EE-B6F0-CC461540EB19}" vid="{6AC10936-2DFC-4054-9ADF-B5E2C5F8619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Madison</Template>
  <TotalTime>24</TotalTime>
  <Words>649</Words>
  <Application>Microsoft Macintosh PowerPoint</Application>
  <PresentationFormat>Widescreen</PresentationFormat>
  <Paragraphs>77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MS Shell Dlg 2</vt:lpstr>
      <vt:lpstr>Wingdings</vt:lpstr>
      <vt:lpstr>Wingdings 3</vt:lpstr>
      <vt:lpstr>Madison</vt:lpstr>
      <vt:lpstr>Machine Learning Take 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Lanser, Joseph Lewis - (jlanser)</dc:creator>
  <cp:lastModifiedBy>Lanser, Joseph Lewis - (jlanser)</cp:lastModifiedBy>
  <cp:revision>7</cp:revision>
  <dcterms:created xsi:type="dcterms:W3CDTF">2025-10-15T18:33:55Z</dcterms:created>
  <dcterms:modified xsi:type="dcterms:W3CDTF">2025-10-15T18:58:42Z</dcterms:modified>
</cp:coreProperties>
</file>